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78" r:id="rId2"/>
    <p:sldId id="259" r:id="rId3"/>
    <p:sldId id="303" r:id="rId4"/>
    <p:sldId id="264" r:id="rId5"/>
    <p:sldId id="260" r:id="rId6"/>
    <p:sldId id="281" r:id="rId7"/>
    <p:sldId id="262" r:id="rId8"/>
    <p:sldId id="294" r:id="rId9"/>
    <p:sldId id="295" r:id="rId10"/>
    <p:sldId id="302" r:id="rId11"/>
    <p:sldId id="299" r:id="rId12"/>
    <p:sldId id="265" r:id="rId13"/>
    <p:sldId id="300" r:id="rId14"/>
    <p:sldId id="269" r:id="rId15"/>
    <p:sldId id="301" r:id="rId16"/>
    <p:sldId id="304" r:id="rId17"/>
    <p:sldId id="291" r:id="rId18"/>
    <p:sldId id="274" r:id="rId19"/>
    <p:sldId id="272" r:id="rId20"/>
    <p:sldId id="270" r:id="rId21"/>
    <p:sldId id="308" r:id="rId22"/>
    <p:sldId id="309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1FF"/>
    <a:srgbClr val="86C7ED"/>
    <a:srgbClr val="27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0FFD3-13A1-82BB-628A-736C64C57560}" v="145" dt="2022-03-15T18:04:57.602"/>
    <p1510:client id="{37B86867-CADC-F078-5553-033B808CAA7B}" v="2459" dt="2022-03-15T15:01:55.535"/>
    <p1510:client id="{3DD374F1-C19C-5367-42D3-0795A2E3E4F0}" v="644" dt="2022-03-15T00:32:59.475"/>
    <p1510:client id="{691F8765-4BAD-4246-E4E7-514E71C00B54}" v="378" dt="2022-04-26T14:11:56.643"/>
    <p1510:client id="{86DB7F5F-9EE2-676C-8D10-5946B7EB53F3}" v="4" dt="2022-03-15T00:33:54.226"/>
    <p1510:client id="{B34B7619-CA1F-44A4-3F73-ABD53D308BBF}" v="7" dt="2022-03-15T13:51:48.976"/>
    <p1510:client id="{B3611262-42BA-48B8-8F93-FAEA9E58B30B}" v="344" dt="2022-03-15T13:52:37.386"/>
    <p1510:client id="{D0DC48E0-8607-A9D6-EB24-AD27D3607B2C}" v="251" vWet="252" dt="2022-03-15T00:41:05.094"/>
    <p1510:client id="{EE292292-8A53-786C-D41D-67EFB34497C8}" v="47" dt="2022-03-15T00:13:36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84BD5-8791-4BCB-86F6-45E9E91E38FC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0EB8D-D0C2-4F58-89CD-51A79230DC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57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7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2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1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3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149D5-2FF1-4D37-9298-CF8D9DC39CC9}"/>
              </a:ext>
            </a:extLst>
          </p:cNvPr>
          <p:cNvSpPr txBox="1"/>
          <p:nvPr/>
        </p:nvSpPr>
        <p:spPr>
          <a:xfrm>
            <a:off x="4639732" y="1156304"/>
            <a:ext cx="2924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stica"/>
            </a:endParaRPr>
          </a:p>
          <a:p>
            <a:br>
              <a:rPr lang="en-US">
                <a:latin typeface="Lastica"/>
              </a:rPr>
            </a:br>
            <a:endParaRPr lang="en-US">
              <a:latin typeface="Lastic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4193F8-D1E1-4D9E-987C-6B48DC7E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48" y="304800"/>
            <a:ext cx="6541104" cy="6553200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35FDF9A8-8505-4A70-A770-D5B9CFAC3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2" y="495869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533301" y="20897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 err="1">
                <a:latin typeface="Biome Light"/>
                <a:cs typeface="Biome Light"/>
              </a:rPr>
              <a:t>Desenho</a:t>
            </a:r>
            <a:r>
              <a:rPr lang="en-US" sz="4800" dirty="0">
                <a:latin typeface="Biome Light"/>
                <a:cs typeface="Biome Light"/>
              </a:rPr>
              <a:t> da </a:t>
            </a:r>
            <a:r>
              <a:rPr lang="en-US" sz="4800" dirty="0" err="1">
                <a:latin typeface="Biome Light"/>
                <a:cs typeface="Biome Light"/>
              </a:rPr>
              <a:t>solução</a:t>
            </a:r>
            <a:r>
              <a:rPr lang="en-US" sz="4800" dirty="0">
                <a:latin typeface="Biome Light"/>
                <a:cs typeface="Biome Light"/>
              </a:rPr>
              <a:t> 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1DAB8F94-CCD2-4EB5-87E4-BBDD9F6A6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46" y="1039973"/>
            <a:ext cx="6027727" cy="5674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895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BPMN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3DD2F3-B071-44E9-BEB7-C49FCE425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61" y="2328997"/>
            <a:ext cx="4029075" cy="4029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863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800587" y="12274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Biome Light"/>
                <a:cs typeface="Biome Light"/>
              </a:rPr>
              <a:t>Proto Persona </a:t>
            </a:r>
          </a:p>
        </p:txBody>
      </p:sp>
      <p:pic>
        <p:nvPicPr>
          <p:cNvPr id="2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06CABC5-BE77-A90A-8C2E-B6B0082D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96" y="806903"/>
            <a:ext cx="10339009" cy="5861049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54" y="5669019"/>
            <a:ext cx="1102689" cy="110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 err="1">
                <a:latin typeface="Biome Light"/>
                <a:cs typeface="Biome Light"/>
              </a:rPr>
              <a:t>Product</a:t>
            </a:r>
            <a:r>
              <a:rPr lang="pt-BR" sz="4800" dirty="0">
                <a:latin typeface="Biome Light"/>
                <a:cs typeface="Biome Light"/>
              </a:rPr>
              <a:t> Backlog e </a:t>
            </a:r>
            <a:r>
              <a:rPr lang="pt-BR" sz="4800" dirty="0" err="1">
                <a:latin typeface="Biome Light"/>
                <a:cs typeface="Biome Light"/>
              </a:rPr>
              <a:t>User</a:t>
            </a:r>
            <a:r>
              <a:rPr lang="pt-BR" sz="4800" dirty="0">
                <a:latin typeface="Biome Light"/>
                <a:cs typeface="Biome Light"/>
              </a:rPr>
              <a:t> </a:t>
            </a:r>
            <a:r>
              <a:rPr lang="pt-BR" sz="4800" dirty="0" err="1">
                <a:latin typeface="Biome Light"/>
                <a:cs typeface="Biome Light"/>
              </a:rPr>
              <a:t>Story</a:t>
            </a:r>
            <a:endParaRPr lang="pt-BR" sz="4800" dirty="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3074" name="Picture 2" descr="Scrum Masters are Not Agile Project Managers | Agile Scrum">
            <a:extLst>
              <a:ext uri="{FF2B5EF4-FFF2-40B4-BE49-F238E27FC236}">
                <a16:creationId xmlns:a16="http://schemas.microsoft.com/office/drawing/2014/main" id="{52DA6FCC-4476-41AA-AFEE-84966C78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4" y="2465387"/>
            <a:ext cx="4810505" cy="3417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76" name="Picture 4" descr="Story - Free user icons">
            <a:extLst>
              <a:ext uri="{FF2B5EF4-FFF2-40B4-BE49-F238E27FC236}">
                <a16:creationId xmlns:a16="http://schemas.microsoft.com/office/drawing/2014/main" id="{7E7AA1EA-24A6-46DD-898B-E895A98A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455997"/>
            <a:ext cx="3417991" cy="3417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6594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Planner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1026" name="Picture 2" descr="How to get email on tasks and updates of a plan in Microsoft Planner?  (Hindi) - YouTube">
            <a:extLst>
              <a:ext uri="{FF2B5EF4-FFF2-40B4-BE49-F238E27FC236}">
                <a16:creationId xmlns:a16="http://schemas.microsoft.com/office/drawing/2014/main" id="{E1572107-33F8-4950-9CD2-0A07783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05" y="2562077"/>
            <a:ext cx="6536788" cy="36769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4615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0" y="122746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Diagrama</a:t>
            </a:r>
            <a:r>
              <a:rPr lang="en-US" sz="4800" dirty="0">
                <a:latin typeface="Biome Light"/>
                <a:cs typeface="Biome Light"/>
              </a:rPr>
              <a:t> de Banco de dados 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7745DB-D65B-4CFB-BF91-95D3FA92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06" y="953743"/>
            <a:ext cx="7383788" cy="5696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911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-140676" y="122746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dirty="0" err="1">
                <a:latin typeface="Biome Light"/>
                <a:cs typeface="Biome Light"/>
              </a:rPr>
              <a:t>Mock-up</a:t>
            </a:r>
            <a:r>
              <a:rPr lang="pt-BR" sz="4800" dirty="0">
                <a:latin typeface="Biome Light"/>
                <a:cs typeface="Biome Light"/>
              </a:rPr>
              <a:t> das Telas</a:t>
            </a:r>
            <a:endParaRPr lang="en-US" sz="4800" dirty="0">
              <a:latin typeface="Biome Light"/>
              <a:cs typeface="Biome Light"/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4" name="Imagem 3" descr="Uma imagem contendo pessoa, no interior, computador, homem&#10;&#10;Descrição gerada automaticamente">
            <a:extLst>
              <a:ext uri="{FF2B5EF4-FFF2-40B4-BE49-F238E27FC236}">
                <a16:creationId xmlns:a16="http://schemas.microsoft.com/office/drawing/2014/main" id="{FEB6AEB2-59F1-4294-94E7-A8F9BA9FF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4" y="1134985"/>
            <a:ext cx="4430957" cy="27700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069D6FD-11A6-457D-A372-15AB7E84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92" y="1076489"/>
            <a:ext cx="5880564" cy="27700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em 10" descr="Grupo de pessoas em jornal&#10;&#10;Descrição gerada automaticamente com confiança média">
            <a:extLst>
              <a:ext uri="{FF2B5EF4-FFF2-40B4-BE49-F238E27FC236}">
                <a16:creationId xmlns:a16="http://schemas.microsoft.com/office/drawing/2014/main" id="{698D54FE-FA32-4D2F-9EE2-114759B14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6" y="4086301"/>
            <a:ext cx="4588312" cy="2587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m 1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7E18ED4-85C2-4F9E-B3F1-7D2272AB3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24" y="3996650"/>
            <a:ext cx="4944590" cy="2709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94223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Site Estático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6BBE57A1-2758-43E6-B4F8-9DA29E701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" y="247203"/>
            <a:ext cx="1403235" cy="1403235"/>
          </a:xfrm>
          <a:prstGeom prst="rect">
            <a:avLst/>
          </a:prstGeom>
        </p:spPr>
      </p:pic>
      <p:pic>
        <p:nvPicPr>
          <p:cNvPr id="5122" name="Picture 2" descr="ícone de conceito de site estático 2306401 Vetor no Vecteezy">
            <a:extLst>
              <a:ext uri="{FF2B5EF4-FFF2-40B4-BE49-F238E27FC236}">
                <a16:creationId xmlns:a16="http://schemas.microsoft.com/office/drawing/2014/main" id="{4C221764-33B2-4D57-B128-D7754CC38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9" b="34658"/>
          <a:stretch/>
        </p:blipFill>
        <p:spPr bwMode="auto">
          <a:xfrm>
            <a:off x="2666999" y="2713038"/>
            <a:ext cx="6858000" cy="3204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140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AWS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67E105DC-63D7-4332-B0BA-92AC38D10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8" y="230795"/>
            <a:ext cx="1403235" cy="1403235"/>
          </a:xfrm>
          <a:prstGeom prst="rect">
            <a:avLst/>
          </a:prstGeom>
        </p:spPr>
      </p:pic>
      <p:pic>
        <p:nvPicPr>
          <p:cNvPr id="7170" name="Picture 2" descr="Amazon Web Services (@awscloud) / Twitter">
            <a:extLst>
              <a:ext uri="{FF2B5EF4-FFF2-40B4-BE49-F238E27FC236}">
                <a16:creationId xmlns:a16="http://schemas.microsoft.com/office/drawing/2014/main" id="{A775B6F0-B902-480E-976A-03CF9DD3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73" y="2236058"/>
            <a:ext cx="4405373" cy="44053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1128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Aplicação Java 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820C43B2-F6B7-4CCA-9D1F-29EEA334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" y="239286"/>
            <a:ext cx="1403235" cy="1403235"/>
          </a:xfrm>
          <a:prstGeom prst="rect">
            <a:avLst/>
          </a:prstGeom>
        </p:spPr>
      </p:pic>
      <p:pic>
        <p:nvPicPr>
          <p:cNvPr id="6146" name="Picture 2" descr="ícone Java, original, a marca, logo Livre - Icon-Icons.com">
            <a:extLst>
              <a:ext uri="{FF2B5EF4-FFF2-40B4-BE49-F238E27FC236}">
                <a16:creationId xmlns:a16="http://schemas.microsoft.com/office/drawing/2014/main" id="{2A7E1DBD-3EF4-4C24-A83C-9C578FBF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04" y="2236059"/>
            <a:ext cx="4244990" cy="42449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06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7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/>
              <a:t>Grupo 9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F2D8-4BD0-4AD5-94FC-28D42088CD2A}"/>
              </a:ext>
            </a:extLst>
          </p:cNvPr>
          <p:cNvSpPr txBox="1"/>
          <p:nvPr/>
        </p:nvSpPr>
        <p:spPr>
          <a:xfrm>
            <a:off x="900024" y="5141345"/>
            <a:ext cx="11616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115">
              <a:buFont typeface="Arial,Sans-Serif"/>
              <a:buChar char="•"/>
            </a:pP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E831C74E-6714-47A3-8872-6F8BE2388C08}"/>
              </a:ext>
            </a:extLst>
          </p:cNvPr>
          <p:cNvSpPr/>
          <p:nvPr/>
        </p:nvSpPr>
        <p:spPr>
          <a:xfrm>
            <a:off x="-13732" y="-16983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     Apresentação dos Integrantes</a:t>
            </a:r>
          </a:p>
        </p:txBody>
      </p:sp>
      <p:sp>
        <p:nvSpPr>
          <p:cNvPr id="9" name="Fluxograma: Classificar 3">
            <a:extLst>
              <a:ext uri="{FF2B5EF4-FFF2-40B4-BE49-F238E27FC236}">
                <a16:creationId xmlns:a16="http://schemas.microsoft.com/office/drawing/2014/main" id="{13B88574-8D21-4C54-97B9-9BB04A309840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1955B8-65EA-45DB-AF44-13692127B532}"/>
              </a:ext>
            </a:extLst>
          </p:cNvPr>
          <p:cNvSpPr/>
          <p:nvPr/>
        </p:nvSpPr>
        <p:spPr>
          <a:xfrm>
            <a:off x="1098281" y="3609125"/>
            <a:ext cx="1207698" cy="126520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7F3AA-6910-4BD4-88A8-BD926CB33BBB}"/>
              </a:ext>
            </a:extLst>
          </p:cNvPr>
          <p:cNvSpPr txBox="1"/>
          <p:nvPr/>
        </p:nvSpPr>
        <p:spPr>
          <a:xfrm>
            <a:off x="2741936" y="4988456"/>
            <a:ext cx="130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 algn="ctr"/>
            <a:r>
              <a:rPr lang="pt-BR" b="1" err="1">
                <a:solidFill>
                  <a:schemeClr val="bg1"/>
                </a:solidFill>
                <a:latin typeface="Biome Light"/>
                <a:cs typeface="Biome Light"/>
              </a:rPr>
              <a:t>Donilo</a:t>
            </a:r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635"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Jordão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AE2EB-D0E0-4B58-BCEF-8FFE84B6397A}"/>
              </a:ext>
            </a:extLst>
          </p:cNvPr>
          <p:cNvSpPr txBox="1"/>
          <p:nvPr/>
        </p:nvSpPr>
        <p:spPr>
          <a:xfrm>
            <a:off x="1042227" y="4987557"/>
            <a:ext cx="1463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Cristian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Alexandre</a:t>
            </a:r>
            <a:endParaRPr lang="pt-BR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DB0D5E7-E905-4076-8B34-126E48D97667}"/>
              </a:ext>
            </a:extLst>
          </p:cNvPr>
          <p:cNvSpPr/>
          <p:nvPr/>
        </p:nvSpPr>
        <p:spPr>
          <a:xfrm>
            <a:off x="2877136" y="3609125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DED17F-74FB-444F-A6BC-05667294D2D2}"/>
              </a:ext>
            </a:extLst>
          </p:cNvPr>
          <p:cNvSpPr/>
          <p:nvPr/>
        </p:nvSpPr>
        <p:spPr>
          <a:xfrm>
            <a:off x="4616795" y="3609126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A9F9-4563-4916-BB06-44E6DBC384B5}"/>
              </a:ext>
            </a:extLst>
          </p:cNvPr>
          <p:cNvSpPr txBox="1"/>
          <p:nvPr/>
        </p:nvSpPr>
        <p:spPr>
          <a:xfrm>
            <a:off x="4520649" y="4986659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Gustavo Volpe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A7F969E-09BA-421F-AC8E-55AD9668BDF9}"/>
              </a:ext>
            </a:extLst>
          </p:cNvPr>
          <p:cNvSpPr/>
          <p:nvPr/>
        </p:nvSpPr>
        <p:spPr>
          <a:xfrm>
            <a:off x="6356455" y="3609125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3618F-65C7-4711-9336-1D8016C0F867}"/>
              </a:ext>
            </a:extLst>
          </p:cNvPr>
          <p:cNvSpPr txBox="1"/>
          <p:nvPr/>
        </p:nvSpPr>
        <p:spPr>
          <a:xfrm>
            <a:off x="6360052" y="4985760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João Pedro</a:t>
            </a:r>
            <a:r>
              <a:rPr lang="pt-BR" b="1">
                <a:solidFill>
                  <a:schemeClr val="bg1"/>
                </a:solidFill>
                <a:latin typeface="Century Gothic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0F7E0-23F6-4C26-BC28-0B68FA1E21F5}"/>
              </a:ext>
            </a:extLst>
          </p:cNvPr>
          <p:cNvSpPr txBox="1"/>
          <p:nvPr/>
        </p:nvSpPr>
        <p:spPr>
          <a:xfrm>
            <a:off x="8285720" y="4970485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Julia Dias </a:t>
            </a:r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DD4D9FF-E027-4279-9042-39FFE54F8D7A}"/>
              </a:ext>
            </a:extLst>
          </p:cNvPr>
          <p:cNvSpPr/>
          <p:nvPr/>
        </p:nvSpPr>
        <p:spPr>
          <a:xfrm>
            <a:off x="8096116" y="3551615"/>
            <a:ext cx="1207698" cy="1265207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59E814-020C-4B11-BAD5-7AC688FE7E2B}"/>
              </a:ext>
            </a:extLst>
          </p:cNvPr>
          <p:cNvSpPr/>
          <p:nvPr/>
        </p:nvSpPr>
        <p:spPr>
          <a:xfrm>
            <a:off x="9835776" y="3551614"/>
            <a:ext cx="1207698" cy="1207697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500AA-A2C5-4774-BCEB-00237AFB39B4}"/>
              </a:ext>
            </a:extLst>
          </p:cNvPr>
          <p:cNvSpPr txBox="1"/>
          <p:nvPr/>
        </p:nvSpPr>
        <p:spPr>
          <a:xfrm>
            <a:off x="9938217" y="4983963"/>
            <a:ext cx="989163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Letícia Costa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56B42E1F-9A79-4E09-8E94-E9164450D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GitHub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6FEBB88A-39BF-4388-88CF-12D7AE8B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  <p:pic>
        <p:nvPicPr>
          <p:cNvPr id="8196" name="Picture 4" descr="GitHub logo and symbol, meaning, history, PNG">
            <a:extLst>
              <a:ext uri="{FF2B5EF4-FFF2-40B4-BE49-F238E27FC236}">
                <a16:creationId xmlns:a16="http://schemas.microsoft.com/office/drawing/2014/main" id="{DDFC4461-D779-4E41-BCD6-A90DA564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901" y="2312014"/>
            <a:ext cx="6976195" cy="39241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194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8206" y="-10727"/>
            <a:ext cx="12192000" cy="685800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3E809F-959E-4D78-BB3F-E6425F9B3F82}"/>
              </a:ext>
            </a:extLst>
          </p:cNvPr>
          <p:cNvSpPr txBox="1"/>
          <p:nvPr/>
        </p:nvSpPr>
        <p:spPr>
          <a:xfrm>
            <a:off x="1629880" y="7168"/>
            <a:ext cx="8231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EA41FB9-3938-405F-A3A5-1E7DCD18D4AD}"/>
              </a:ext>
            </a:extLst>
          </p:cNvPr>
          <p:cNvSpPr/>
          <p:nvPr/>
        </p:nvSpPr>
        <p:spPr>
          <a:xfrm>
            <a:off x="365760" y="1055077"/>
            <a:ext cx="11141612" cy="5598941"/>
          </a:xfrm>
          <a:prstGeom prst="rect">
            <a:avLst/>
          </a:prstGeom>
          <a:solidFill>
            <a:srgbClr val="86C7ED"/>
          </a:solidFill>
          <a:ln>
            <a:solidFill>
              <a:srgbClr val="86C7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C0BCA14-9E62-46E4-AB0C-921F8304680C}"/>
              </a:ext>
            </a:extLst>
          </p:cNvPr>
          <p:cNvSpPr/>
          <p:nvPr/>
        </p:nvSpPr>
        <p:spPr>
          <a:xfrm>
            <a:off x="1280156" y="2460705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CA433D7-B542-43EA-9B91-C769CC394784}"/>
              </a:ext>
            </a:extLst>
          </p:cNvPr>
          <p:cNvSpPr/>
          <p:nvPr/>
        </p:nvSpPr>
        <p:spPr>
          <a:xfrm>
            <a:off x="1266086" y="3875788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4E7DDFF-3669-45C7-B820-3CA3E8CCB19E}"/>
              </a:ext>
            </a:extLst>
          </p:cNvPr>
          <p:cNvSpPr/>
          <p:nvPr/>
        </p:nvSpPr>
        <p:spPr>
          <a:xfrm>
            <a:off x="1266086" y="5285219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54" y="5669019"/>
            <a:ext cx="1102689" cy="1102689"/>
          </a:xfrm>
          <a:prstGeom prst="rect">
            <a:avLst/>
          </a:prstGeom>
        </p:spPr>
      </p:pic>
      <p:sp>
        <p:nvSpPr>
          <p:cNvPr id="26" name="Fluxograma: Decisão 25">
            <a:extLst>
              <a:ext uri="{FF2B5EF4-FFF2-40B4-BE49-F238E27FC236}">
                <a16:creationId xmlns:a16="http://schemas.microsoft.com/office/drawing/2014/main" id="{634DF0D4-BDBE-4447-B7C7-AC5D7973BA55}"/>
              </a:ext>
            </a:extLst>
          </p:cNvPr>
          <p:cNvSpPr/>
          <p:nvPr/>
        </p:nvSpPr>
        <p:spPr>
          <a:xfrm>
            <a:off x="365760" y="2435802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ecisão 29">
            <a:extLst>
              <a:ext uri="{FF2B5EF4-FFF2-40B4-BE49-F238E27FC236}">
                <a16:creationId xmlns:a16="http://schemas.microsoft.com/office/drawing/2014/main" id="{146175DA-CA40-4B76-836F-2D7102D798B4}"/>
              </a:ext>
            </a:extLst>
          </p:cNvPr>
          <p:cNvSpPr/>
          <p:nvPr/>
        </p:nvSpPr>
        <p:spPr>
          <a:xfrm>
            <a:off x="337620" y="3875788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Decisão 30">
            <a:extLst>
              <a:ext uri="{FF2B5EF4-FFF2-40B4-BE49-F238E27FC236}">
                <a16:creationId xmlns:a16="http://schemas.microsoft.com/office/drawing/2014/main" id="{77784F53-AE35-4AD2-9D09-ACA651252FF9}"/>
              </a:ext>
            </a:extLst>
          </p:cNvPr>
          <p:cNvSpPr/>
          <p:nvPr/>
        </p:nvSpPr>
        <p:spPr>
          <a:xfrm>
            <a:off x="323551" y="5305860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A0A16B9-F6CE-4CD5-B51B-E4C89F9F62F5}"/>
              </a:ext>
            </a:extLst>
          </p:cNvPr>
          <p:cNvSpPr txBox="1"/>
          <p:nvPr/>
        </p:nvSpPr>
        <p:spPr>
          <a:xfrm>
            <a:off x="704385" y="2897372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Louco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605EC12-D214-460A-9EE7-3D1EF737120B}"/>
              </a:ext>
            </a:extLst>
          </p:cNvPr>
          <p:cNvSpPr txBox="1"/>
          <p:nvPr/>
        </p:nvSpPr>
        <p:spPr>
          <a:xfrm>
            <a:off x="628357" y="4355348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Triste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671FC68-6DBE-4DA4-A8F5-86325C344870}"/>
              </a:ext>
            </a:extLst>
          </p:cNvPr>
          <p:cNvSpPr txBox="1"/>
          <p:nvPr/>
        </p:nvSpPr>
        <p:spPr>
          <a:xfrm>
            <a:off x="667229" y="5767430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Contente</a:t>
            </a:r>
          </a:p>
        </p:txBody>
      </p:sp>
      <p:sp>
        <p:nvSpPr>
          <p:cNvPr id="36" name="Flowchart: Connector 8">
            <a:extLst>
              <a:ext uri="{FF2B5EF4-FFF2-40B4-BE49-F238E27FC236}">
                <a16:creationId xmlns:a16="http://schemas.microsoft.com/office/drawing/2014/main" id="{89799DEA-5E0A-42C8-8916-9A4B64167ED4}"/>
              </a:ext>
            </a:extLst>
          </p:cNvPr>
          <p:cNvSpPr/>
          <p:nvPr/>
        </p:nvSpPr>
        <p:spPr>
          <a:xfrm>
            <a:off x="2900976" y="1125288"/>
            <a:ext cx="1207698" cy="126520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498BC20-E715-43CB-A9F8-7B43BBF90789}"/>
              </a:ext>
            </a:extLst>
          </p:cNvPr>
          <p:cNvSpPr txBox="1"/>
          <p:nvPr/>
        </p:nvSpPr>
        <p:spPr>
          <a:xfrm>
            <a:off x="2539054" y="2626359"/>
            <a:ext cx="2282504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Quantidade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atividades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fazer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no final da sprint  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Seguir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quantidade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linear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tarefas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EDA160C-F0FC-4139-849B-3C8756D0EEFA}"/>
              </a:ext>
            </a:extLst>
          </p:cNvPr>
          <p:cNvSpPr txBox="1"/>
          <p:nvPr/>
        </p:nvSpPr>
        <p:spPr>
          <a:xfrm>
            <a:off x="2264902" y="3963331"/>
            <a:ext cx="2820970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alguns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momentos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acúmulo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entregáveis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e no final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acabamos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ficando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pressionados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muita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coisa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fazer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 ---&gt;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Começar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força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depois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reduzindo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contrário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84107B3-7305-4366-82B1-D8340BB80006}"/>
              </a:ext>
            </a:extLst>
          </p:cNvPr>
          <p:cNvSpPr txBox="1"/>
          <p:nvPr/>
        </p:nvSpPr>
        <p:spPr>
          <a:xfrm>
            <a:off x="2562288" y="5550405"/>
            <a:ext cx="2230507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Ser um time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unido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que sempre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tenta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entender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outro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ajudar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Boa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convivência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grupo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2C3BA30-F5DF-409C-983D-9301FC335CEB}"/>
              </a:ext>
            </a:extLst>
          </p:cNvPr>
          <p:cNvCxnSpPr/>
          <p:nvPr/>
        </p:nvCxnSpPr>
        <p:spPr>
          <a:xfrm>
            <a:off x="5085872" y="2626359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3F7AC49-932B-4C2E-85DE-1C495BF63F1B}"/>
              </a:ext>
            </a:extLst>
          </p:cNvPr>
          <p:cNvCxnSpPr/>
          <p:nvPr/>
        </p:nvCxnSpPr>
        <p:spPr>
          <a:xfrm>
            <a:off x="5128075" y="4160898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31563127-D02D-48D7-89B6-AA385D60B4D7}"/>
              </a:ext>
            </a:extLst>
          </p:cNvPr>
          <p:cNvCxnSpPr/>
          <p:nvPr/>
        </p:nvCxnSpPr>
        <p:spPr>
          <a:xfrm>
            <a:off x="5128075" y="5550405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Connector 12">
            <a:extLst>
              <a:ext uri="{FF2B5EF4-FFF2-40B4-BE49-F238E27FC236}">
                <a16:creationId xmlns:a16="http://schemas.microsoft.com/office/drawing/2014/main" id="{9024F0CC-6A1F-4041-A3F5-F34410DD1621}"/>
              </a:ext>
            </a:extLst>
          </p:cNvPr>
          <p:cNvSpPr/>
          <p:nvPr/>
        </p:nvSpPr>
        <p:spPr>
          <a:xfrm>
            <a:off x="6242115" y="1209757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2D7EFC6-4EDB-49A7-AE62-4E271EBB31A5}"/>
              </a:ext>
            </a:extLst>
          </p:cNvPr>
          <p:cNvSpPr txBox="1"/>
          <p:nvPr/>
        </p:nvSpPr>
        <p:spPr>
          <a:xfrm>
            <a:off x="5485630" y="5490140"/>
            <a:ext cx="2722502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Grupo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trabalhou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ativamente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de forma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ágil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Ainda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é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perfeito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mas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estamos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caminhando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grande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melhoria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F41E262-B1B8-4B3A-8371-C09BCA6BB49A}"/>
              </a:ext>
            </a:extLst>
          </p:cNvPr>
          <p:cNvSpPr txBox="1"/>
          <p:nvPr/>
        </p:nvSpPr>
        <p:spPr>
          <a:xfrm>
            <a:off x="5324451" y="2494823"/>
            <a:ext cx="3280574" cy="1446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Sobrecarga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parte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técnica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projeto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Muitas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partes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pareciam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simples e se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demonstraram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complexas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com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grande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quantidade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erros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; </a:t>
            </a:r>
            <a:b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1100" dirty="0">
                <a:solidFill>
                  <a:schemeClr val="bg1"/>
                </a:solidFill>
              </a:rPr>
              <a:t>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Dividir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tarefas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analisar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difíceis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quanto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antes.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BD1F02C-CB61-4066-8E10-ADD5A9AB992E}"/>
              </a:ext>
            </a:extLst>
          </p:cNvPr>
          <p:cNvSpPr txBox="1"/>
          <p:nvPr/>
        </p:nvSpPr>
        <p:spPr>
          <a:xfrm>
            <a:off x="5324450" y="3918897"/>
            <a:ext cx="2969429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Falta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autonomia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grupo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hora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pegar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atividades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no planner;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Pegar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tarefas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cumprir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prazos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mesma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se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conseguir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pedir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ajuda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outros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membros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ou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professores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;</a:t>
            </a: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C5F9C1FD-F53F-4D22-8810-2E4DF2F2A93A}"/>
              </a:ext>
            </a:extLst>
          </p:cNvPr>
          <p:cNvCxnSpPr/>
          <p:nvPr/>
        </p:nvCxnSpPr>
        <p:spPr>
          <a:xfrm>
            <a:off x="8593703" y="3984295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7B294412-E4BA-4486-872E-1790491546D7}"/>
              </a:ext>
            </a:extLst>
          </p:cNvPr>
          <p:cNvCxnSpPr/>
          <p:nvPr/>
        </p:nvCxnSpPr>
        <p:spPr>
          <a:xfrm>
            <a:off x="8593703" y="2626359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1DE87069-D2DB-416F-80B8-F233BAD24D6D}"/>
              </a:ext>
            </a:extLst>
          </p:cNvPr>
          <p:cNvCxnSpPr/>
          <p:nvPr/>
        </p:nvCxnSpPr>
        <p:spPr>
          <a:xfrm>
            <a:off x="8593703" y="5444575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Connector 5">
            <a:extLst>
              <a:ext uri="{FF2B5EF4-FFF2-40B4-BE49-F238E27FC236}">
                <a16:creationId xmlns:a16="http://schemas.microsoft.com/office/drawing/2014/main" id="{7D83EFF9-FCE9-4794-9254-B8D9BE140FDB}"/>
              </a:ext>
            </a:extLst>
          </p:cNvPr>
          <p:cNvSpPr/>
          <p:nvPr/>
        </p:nvSpPr>
        <p:spPr>
          <a:xfrm>
            <a:off x="9257603" y="1182798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654FC02-9B77-47E5-A162-8309A4A3193E}"/>
              </a:ext>
            </a:extLst>
          </p:cNvPr>
          <p:cNvSpPr txBox="1"/>
          <p:nvPr/>
        </p:nvSpPr>
        <p:spPr>
          <a:xfrm>
            <a:off x="8904849" y="2626359"/>
            <a:ext cx="2194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Alguns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entregáveis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serem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difíceis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 que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aparentavam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tentar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entender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funciona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8275A0D-F01C-4DDC-A272-8A7945E308E9}"/>
              </a:ext>
            </a:extLst>
          </p:cNvPr>
          <p:cNvSpPr txBox="1"/>
          <p:nvPr/>
        </p:nvSpPr>
        <p:spPr>
          <a:xfrm>
            <a:off x="8904848" y="3963331"/>
            <a:ext cx="2194559" cy="959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notas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análise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sistemas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tentar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se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ajudar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ainda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relação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dificuldades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matéria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60384BDD-80D6-49A5-9733-78DFF593A4AB}"/>
              </a:ext>
            </a:extLst>
          </p:cNvPr>
          <p:cNvSpPr txBox="1"/>
          <p:nvPr/>
        </p:nvSpPr>
        <p:spPr>
          <a:xfrm>
            <a:off x="8691121" y="5312572"/>
            <a:ext cx="2486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grupo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todo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muito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comprometido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Reuniões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/ daily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acompanhamento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atividades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Saber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aconselhar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trabalho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faculdade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80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8206" y="-10727"/>
            <a:ext cx="12192000" cy="685800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3E809F-959E-4D78-BB3F-E6425F9B3F82}"/>
              </a:ext>
            </a:extLst>
          </p:cNvPr>
          <p:cNvSpPr txBox="1"/>
          <p:nvPr/>
        </p:nvSpPr>
        <p:spPr>
          <a:xfrm>
            <a:off x="1629880" y="7168"/>
            <a:ext cx="8231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EA41FB9-3938-405F-A3A5-1E7DCD18D4AD}"/>
              </a:ext>
            </a:extLst>
          </p:cNvPr>
          <p:cNvSpPr/>
          <p:nvPr/>
        </p:nvSpPr>
        <p:spPr>
          <a:xfrm>
            <a:off x="395830" y="1039971"/>
            <a:ext cx="11141612" cy="5598941"/>
          </a:xfrm>
          <a:prstGeom prst="rect">
            <a:avLst/>
          </a:prstGeom>
          <a:solidFill>
            <a:srgbClr val="86C7ED"/>
          </a:solidFill>
          <a:ln>
            <a:solidFill>
              <a:srgbClr val="86C7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C0BCA14-9E62-46E4-AB0C-921F8304680C}"/>
              </a:ext>
            </a:extLst>
          </p:cNvPr>
          <p:cNvSpPr/>
          <p:nvPr/>
        </p:nvSpPr>
        <p:spPr>
          <a:xfrm>
            <a:off x="1280156" y="2460705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CA433D7-B542-43EA-9B91-C769CC394784}"/>
              </a:ext>
            </a:extLst>
          </p:cNvPr>
          <p:cNvSpPr/>
          <p:nvPr/>
        </p:nvSpPr>
        <p:spPr>
          <a:xfrm>
            <a:off x="1266086" y="3875788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4E7DDFF-3669-45C7-B820-3CA3E8CCB19E}"/>
              </a:ext>
            </a:extLst>
          </p:cNvPr>
          <p:cNvSpPr/>
          <p:nvPr/>
        </p:nvSpPr>
        <p:spPr>
          <a:xfrm>
            <a:off x="1266085" y="5285217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54" y="5669019"/>
            <a:ext cx="1102689" cy="1102689"/>
          </a:xfrm>
          <a:prstGeom prst="rect">
            <a:avLst/>
          </a:prstGeom>
        </p:spPr>
      </p:pic>
      <p:sp>
        <p:nvSpPr>
          <p:cNvPr id="26" name="Fluxograma: Decisão 25">
            <a:extLst>
              <a:ext uri="{FF2B5EF4-FFF2-40B4-BE49-F238E27FC236}">
                <a16:creationId xmlns:a16="http://schemas.microsoft.com/office/drawing/2014/main" id="{634DF0D4-BDBE-4447-B7C7-AC5D7973BA55}"/>
              </a:ext>
            </a:extLst>
          </p:cNvPr>
          <p:cNvSpPr/>
          <p:nvPr/>
        </p:nvSpPr>
        <p:spPr>
          <a:xfrm>
            <a:off x="365760" y="2435802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ecisão 29">
            <a:extLst>
              <a:ext uri="{FF2B5EF4-FFF2-40B4-BE49-F238E27FC236}">
                <a16:creationId xmlns:a16="http://schemas.microsoft.com/office/drawing/2014/main" id="{146175DA-CA40-4B76-836F-2D7102D798B4}"/>
              </a:ext>
            </a:extLst>
          </p:cNvPr>
          <p:cNvSpPr/>
          <p:nvPr/>
        </p:nvSpPr>
        <p:spPr>
          <a:xfrm>
            <a:off x="337463" y="3874141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Decisão 30">
            <a:extLst>
              <a:ext uri="{FF2B5EF4-FFF2-40B4-BE49-F238E27FC236}">
                <a16:creationId xmlns:a16="http://schemas.microsoft.com/office/drawing/2014/main" id="{77784F53-AE35-4AD2-9D09-ACA651252FF9}"/>
              </a:ext>
            </a:extLst>
          </p:cNvPr>
          <p:cNvSpPr/>
          <p:nvPr/>
        </p:nvSpPr>
        <p:spPr>
          <a:xfrm>
            <a:off x="351680" y="5280735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A0A16B9-F6CE-4CD5-B51B-E4C89F9F62F5}"/>
              </a:ext>
            </a:extLst>
          </p:cNvPr>
          <p:cNvSpPr txBox="1"/>
          <p:nvPr/>
        </p:nvSpPr>
        <p:spPr>
          <a:xfrm>
            <a:off x="704385" y="2897372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Louco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605EC12-D214-460A-9EE7-3D1EF737120B}"/>
              </a:ext>
            </a:extLst>
          </p:cNvPr>
          <p:cNvSpPr txBox="1"/>
          <p:nvPr/>
        </p:nvSpPr>
        <p:spPr>
          <a:xfrm>
            <a:off x="628357" y="4355348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Triste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671FC68-6DBE-4DA4-A8F5-86325C344870}"/>
              </a:ext>
            </a:extLst>
          </p:cNvPr>
          <p:cNvSpPr txBox="1"/>
          <p:nvPr/>
        </p:nvSpPr>
        <p:spPr>
          <a:xfrm>
            <a:off x="667229" y="5767430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Contente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498BC20-E715-43CB-A9F8-7B43BBF90789}"/>
              </a:ext>
            </a:extLst>
          </p:cNvPr>
          <p:cNvSpPr txBox="1"/>
          <p:nvPr/>
        </p:nvSpPr>
        <p:spPr>
          <a:xfrm>
            <a:off x="2149066" y="2471647"/>
            <a:ext cx="3176707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ea typeface="+mn-lt"/>
                <a:cs typeface="+mn-lt"/>
              </a:rPr>
              <a:t>BPMN e </a:t>
            </a:r>
            <a:r>
              <a:rPr lang="en-US" sz="1100" dirty="0" err="1">
                <a:ea typeface="+mn-lt"/>
                <a:cs typeface="+mn-lt"/>
              </a:rPr>
              <a:t>Integração</a:t>
            </a:r>
            <a:r>
              <a:rPr lang="en-US" sz="1100" dirty="0">
                <a:ea typeface="+mn-lt"/>
                <a:cs typeface="+mn-lt"/>
              </a:rPr>
              <a:t> de com banco Azure. </a:t>
            </a:r>
            <a:endParaRPr lang="en-US" sz="1100" dirty="0"/>
          </a:p>
          <a:p>
            <a:pPr algn="just"/>
            <a:r>
              <a:rPr lang="en-US" sz="1100" dirty="0" err="1">
                <a:ea typeface="+mn-lt"/>
                <a:cs typeface="+mn-lt"/>
              </a:rPr>
              <a:t>Oque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melhorar</a:t>
            </a:r>
            <a:r>
              <a:rPr lang="en-US" sz="1100" dirty="0">
                <a:ea typeface="+mn-lt"/>
                <a:cs typeface="+mn-lt"/>
              </a:rPr>
              <a:t> = Fazer BPMN com </a:t>
            </a:r>
            <a:r>
              <a:rPr lang="en-US" sz="1100" dirty="0" err="1">
                <a:ea typeface="+mn-lt"/>
                <a:cs typeface="+mn-lt"/>
              </a:rPr>
              <a:t>calma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prezando</a:t>
            </a:r>
            <a:r>
              <a:rPr lang="en-US" sz="1100" dirty="0">
                <a:ea typeface="+mn-lt"/>
                <a:cs typeface="+mn-lt"/>
              </a:rPr>
              <a:t> sempre </a:t>
            </a:r>
            <a:r>
              <a:rPr lang="en-US" sz="1100" dirty="0" err="1">
                <a:ea typeface="+mn-lt"/>
                <a:cs typeface="+mn-lt"/>
              </a:rPr>
              <a:t>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um </a:t>
            </a:r>
            <a:r>
              <a:rPr lang="en-US" sz="1100" dirty="0" err="1">
                <a:ea typeface="+mn-lt"/>
                <a:cs typeface="+mn-lt"/>
              </a:rPr>
              <a:t>fluxo</a:t>
            </a:r>
            <a:r>
              <a:rPr lang="en-US" sz="1100" dirty="0">
                <a:ea typeface="+mn-lt"/>
                <a:cs typeface="+mn-lt"/>
              </a:rPr>
              <a:t> de </a:t>
            </a:r>
            <a:r>
              <a:rPr lang="en-US" sz="1100" dirty="0" err="1">
                <a:ea typeface="+mn-lt"/>
                <a:cs typeface="+mn-lt"/>
              </a:rPr>
              <a:t>negócio</a:t>
            </a:r>
            <a:r>
              <a:rPr lang="en-US" sz="1100" dirty="0">
                <a:ea typeface="+mn-lt"/>
                <a:cs typeface="+mn-lt"/>
              </a:rPr>
              <a:t> e </a:t>
            </a:r>
            <a:r>
              <a:rPr lang="en-US" sz="1100" dirty="0" err="1">
                <a:ea typeface="+mn-lt"/>
                <a:cs typeface="+mn-lt"/>
              </a:rPr>
              <a:t>abordando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situação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especifica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Estudar</a:t>
            </a:r>
            <a:r>
              <a:rPr lang="en-US" sz="1100" dirty="0">
                <a:ea typeface="+mn-lt"/>
                <a:cs typeface="+mn-lt"/>
              </a:rPr>
              <a:t>  </a:t>
            </a:r>
            <a:r>
              <a:rPr lang="en-US" sz="1100" dirty="0" err="1">
                <a:ea typeface="+mn-lt"/>
                <a:cs typeface="+mn-lt"/>
              </a:rPr>
              <a:t>melhor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como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funciona</a:t>
            </a:r>
            <a:r>
              <a:rPr lang="en-US" sz="1100" dirty="0">
                <a:ea typeface="+mn-lt"/>
                <a:cs typeface="+mn-lt"/>
              </a:rPr>
              <a:t> </a:t>
            </a:r>
          </a:p>
          <a:p>
            <a:pPr algn="just"/>
            <a:r>
              <a:rPr lang="en-US" sz="1100" dirty="0">
                <a:ea typeface="+mn-lt"/>
                <a:cs typeface="+mn-lt"/>
              </a:rPr>
              <a:t>o banco </a:t>
            </a:r>
            <a:r>
              <a:rPr lang="en-US" sz="1100" dirty="0" err="1">
                <a:ea typeface="+mn-lt"/>
                <a:cs typeface="+mn-lt"/>
              </a:rPr>
              <a:t>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nuvem</a:t>
            </a:r>
            <a:r>
              <a:rPr lang="en-US" sz="1100" dirty="0">
                <a:ea typeface="+mn-lt"/>
                <a:cs typeface="+mn-lt"/>
              </a:rPr>
              <a:t>.</a:t>
            </a:r>
          </a:p>
          <a:p>
            <a:pPr algn="just"/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EDA160C-F0FC-4139-849B-3C8756D0EEFA}"/>
              </a:ext>
            </a:extLst>
          </p:cNvPr>
          <p:cNvSpPr txBox="1"/>
          <p:nvPr/>
        </p:nvSpPr>
        <p:spPr>
          <a:xfrm>
            <a:off x="2279543" y="4032319"/>
            <a:ext cx="2876043" cy="9387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a typeface="+mn-lt"/>
                <a:cs typeface="+mn-lt"/>
              </a:rPr>
              <a:t>Meu </a:t>
            </a:r>
            <a:r>
              <a:rPr lang="en-US" sz="1100" dirty="0" err="1">
                <a:ea typeface="+mn-lt"/>
                <a:cs typeface="+mn-lt"/>
              </a:rPr>
              <a:t>desempenho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Provas</a:t>
            </a:r>
            <a:endParaRPr lang="en-US" sz="1100" dirty="0"/>
          </a:p>
          <a:p>
            <a:pPr algn="ctr"/>
            <a:r>
              <a:rPr lang="en-US" sz="1100" dirty="0" err="1">
                <a:ea typeface="+mn-lt"/>
                <a:cs typeface="+mn-lt"/>
              </a:rPr>
              <a:t>Oque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melhorar</a:t>
            </a:r>
            <a:r>
              <a:rPr lang="en-US" sz="1100" dirty="0">
                <a:ea typeface="+mn-lt"/>
                <a:cs typeface="+mn-lt"/>
              </a:rPr>
              <a:t> = </a:t>
            </a:r>
            <a:r>
              <a:rPr lang="en-US" sz="1100" dirty="0" err="1">
                <a:ea typeface="+mn-lt"/>
                <a:cs typeface="+mn-lt"/>
              </a:rPr>
              <a:t>Focar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mais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em</a:t>
            </a:r>
            <a:r>
              <a:rPr lang="en-US" sz="1100" dirty="0">
                <a:ea typeface="+mn-lt"/>
                <a:cs typeface="+mn-lt"/>
              </a:rPr>
              <a:t> aulas </a:t>
            </a:r>
            <a:r>
              <a:rPr lang="en-US" sz="1100" dirty="0" err="1">
                <a:ea typeface="+mn-lt"/>
                <a:cs typeface="+mn-lt"/>
              </a:rPr>
              <a:t>tecnicas</a:t>
            </a:r>
            <a:r>
              <a:rPr lang="en-US" sz="1100" dirty="0">
                <a:ea typeface="+mn-lt"/>
                <a:cs typeface="+mn-lt"/>
              </a:rPr>
              <a:t>, sempre </a:t>
            </a:r>
            <a:r>
              <a:rPr lang="en-US" sz="1100" dirty="0" err="1">
                <a:ea typeface="+mn-lt"/>
                <a:cs typeface="+mn-lt"/>
              </a:rPr>
              <a:t>mantendo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matérias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praticas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em</a:t>
            </a:r>
            <a:r>
              <a:rPr lang="en-US" sz="1100" dirty="0">
                <a:ea typeface="+mn-lt"/>
                <a:cs typeface="+mn-lt"/>
              </a:rPr>
              <a:t> dia.</a:t>
            </a:r>
            <a:endParaRPr lang="en-US" sz="1100" dirty="0"/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84107B3-7305-4366-82B1-D8340BB80006}"/>
              </a:ext>
            </a:extLst>
          </p:cNvPr>
          <p:cNvSpPr txBox="1"/>
          <p:nvPr/>
        </p:nvSpPr>
        <p:spPr>
          <a:xfrm>
            <a:off x="2447406" y="5361639"/>
            <a:ext cx="2753526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ea typeface="+mn-lt"/>
                <a:cs typeface="+mn-lt"/>
              </a:rPr>
              <a:t>Validação</a:t>
            </a:r>
            <a:r>
              <a:rPr lang="en-US" sz="1100" dirty="0">
                <a:ea typeface="+mn-lt"/>
                <a:cs typeface="+mn-lt"/>
              </a:rPr>
              <a:t> do BPMN com </a:t>
            </a:r>
            <a:r>
              <a:rPr lang="en-US" sz="1100" dirty="0" err="1">
                <a:ea typeface="+mn-lt"/>
                <a:cs typeface="+mn-lt"/>
              </a:rPr>
              <a:t>elogio</a:t>
            </a:r>
            <a:r>
              <a:rPr lang="en-US" sz="1100" dirty="0">
                <a:ea typeface="+mn-lt"/>
                <a:cs typeface="+mn-lt"/>
              </a:rPr>
              <a:t>.</a:t>
            </a:r>
            <a:endParaRPr lang="en-US" sz="1100" dirty="0"/>
          </a:p>
          <a:p>
            <a:pPr algn="ctr"/>
            <a:r>
              <a:rPr lang="en-US" sz="1100" dirty="0" err="1">
                <a:ea typeface="+mn-lt"/>
                <a:cs typeface="+mn-lt"/>
              </a:rPr>
              <a:t>Oque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melhorar</a:t>
            </a:r>
            <a:r>
              <a:rPr lang="en-US" sz="1100" dirty="0">
                <a:ea typeface="+mn-lt"/>
                <a:cs typeface="+mn-lt"/>
              </a:rPr>
              <a:t> -&gt; </a:t>
            </a:r>
            <a:r>
              <a:rPr lang="en-US" sz="1100" dirty="0" err="1">
                <a:ea typeface="+mn-lt"/>
                <a:cs typeface="+mn-lt"/>
              </a:rPr>
              <a:t>Continuar</a:t>
            </a:r>
            <a:r>
              <a:rPr lang="en-US" sz="1100" dirty="0">
                <a:ea typeface="+mn-lt"/>
                <a:cs typeface="+mn-lt"/>
              </a:rPr>
              <a:t> sempre </a:t>
            </a:r>
            <a:r>
              <a:rPr lang="en-US" sz="1100" dirty="0" err="1">
                <a:ea typeface="+mn-lt"/>
                <a:cs typeface="+mn-lt"/>
              </a:rPr>
              <a:t>buscando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validação</a:t>
            </a:r>
            <a:r>
              <a:rPr lang="en-US" sz="1100" dirty="0">
                <a:ea typeface="+mn-lt"/>
                <a:cs typeface="+mn-lt"/>
              </a:rPr>
              <a:t> e </a:t>
            </a:r>
            <a:r>
              <a:rPr lang="en-US" sz="1100" dirty="0" err="1">
                <a:ea typeface="+mn-lt"/>
                <a:cs typeface="+mn-lt"/>
              </a:rPr>
              <a:t>orientação</a:t>
            </a:r>
            <a:r>
              <a:rPr lang="en-US" sz="1100" dirty="0">
                <a:ea typeface="+mn-lt"/>
                <a:cs typeface="+mn-lt"/>
              </a:rPr>
              <a:t> dos </a:t>
            </a:r>
            <a:r>
              <a:rPr lang="en-US" sz="1100" dirty="0" err="1">
                <a:ea typeface="+mn-lt"/>
                <a:cs typeface="+mn-lt"/>
              </a:rPr>
              <a:t>professores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assim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algo com </a:t>
            </a:r>
            <a:r>
              <a:rPr lang="en-US" sz="1100" dirty="0" err="1">
                <a:ea typeface="+mn-lt"/>
                <a:cs typeface="+mn-lt"/>
              </a:rPr>
              <a:t>sentido</a:t>
            </a:r>
            <a:r>
              <a:rPr lang="en-US" sz="1100" dirty="0">
                <a:ea typeface="+mn-lt"/>
                <a:cs typeface="+mn-lt"/>
              </a:rPr>
              <a:t>.</a:t>
            </a:r>
          </a:p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2C3BA30-F5DF-409C-983D-9301FC335CEB}"/>
              </a:ext>
            </a:extLst>
          </p:cNvPr>
          <p:cNvCxnSpPr/>
          <p:nvPr/>
        </p:nvCxnSpPr>
        <p:spPr>
          <a:xfrm>
            <a:off x="5470939" y="2612678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3F7AC49-932B-4C2E-85DE-1C495BF63F1B}"/>
              </a:ext>
            </a:extLst>
          </p:cNvPr>
          <p:cNvCxnSpPr/>
          <p:nvPr/>
        </p:nvCxnSpPr>
        <p:spPr>
          <a:xfrm>
            <a:off x="5513142" y="4140828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31563127-D02D-48D7-89B6-AA385D60B4D7}"/>
              </a:ext>
            </a:extLst>
          </p:cNvPr>
          <p:cNvCxnSpPr/>
          <p:nvPr/>
        </p:nvCxnSpPr>
        <p:spPr>
          <a:xfrm>
            <a:off x="5519190" y="5530916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2D7EFC6-4EDB-49A7-AE62-4E271EBB31A5}"/>
              </a:ext>
            </a:extLst>
          </p:cNvPr>
          <p:cNvSpPr txBox="1"/>
          <p:nvPr/>
        </p:nvSpPr>
        <p:spPr>
          <a:xfrm>
            <a:off x="5683329" y="5397677"/>
            <a:ext cx="2186858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 err="1">
                <a:ea typeface="+mn-lt"/>
                <a:cs typeface="+mn-lt"/>
              </a:rPr>
              <a:t>Comunicação</a:t>
            </a:r>
            <a:r>
              <a:rPr lang="en-US" sz="1100" dirty="0">
                <a:ea typeface="+mn-lt"/>
                <a:cs typeface="+mn-lt"/>
              </a:rPr>
              <a:t> do </a:t>
            </a:r>
            <a:r>
              <a:rPr lang="en-US" sz="1100" dirty="0" err="1">
                <a:ea typeface="+mn-lt"/>
                <a:cs typeface="+mn-lt"/>
              </a:rPr>
              <a:t>grupo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melhorou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muito</a:t>
            </a:r>
            <a:endParaRPr lang="en-US" sz="1100" dirty="0">
              <a:ea typeface="+mn-lt"/>
              <a:cs typeface="+mn-lt"/>
            </a:endParaRPr>
          </a:p>
          <a:p>
            <a:pPr algn="ctr"/>
            <a:r>
              <a:rPr lang="en-US" sz="1100" dirty="0">
                <a:ea typeface="+mn-lt"/>
                <a:cs typeface="+mn-lt"/>
              </a:rPr>
              <a:t>. Grupo </a:t>
            </a:r>
            <a:r>
              <a:rPr lang="en-US" sz="1100" dirty="0" err="1">
                <a:ea typeface="+mn-lt"/>
                <a:cs typeface="+mn-lt"/>
              </a:rPr>
              <a:t>quis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entregar</a:t>
            </a:r>
            <a:r>
              <a:rPr lang="en-US" sz="1100" dirty="0">
                <a:ea typeface="+mn-lt"/>
                <a:cs typeface="+mn-lt"/>
              </a:rPr>
              <a:t> um </a:t>
            </a:r>
            <a:r>
              <a:rPr lang="en-US" sz="1100" dirty="0" err="1">
                <a:ea typeface="+mn-lt"/>
                <a:cs typeface="+mn-lt"/>
              </a:rPr>
              <a:t>projeto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bem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feito</a:t>
            </a:r>
            <a:endParaRPr lang="en-US" sz="1100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F41E262-B1B8-4B3A-8371-C09BCA6BB49A}"/>
              </a:ext>
            </a:extLst>
          </p:cNvPr>
          <p:cNvSpPr txBox="1"/>
          <p:nvPr/>
        </p:nvSpPr>
        <p:spPr>
          <a:xfrm>
            <a:off x="5616105" y="2486684"/>
            <a:ext cx="2336821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a typeface="+mn-lt"/>
                <a:cs typeface="+mn-lt"/>
              </a:rPr>
              <a:t>Muita </a:t>
            </a:r>
            <a:r>
              <a:rPr lang="en-US" sz="1100" dirty="0" err="1">
                <a:ea typeface="+mn-lt"/>
                <a:cs typeface="+mn-lt"/>
              </a:rPr>
              <a:t>tarefa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pra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de </a:t>
            </a:r>
            <a:r>
              <a:rPr lang="en-US" sz="1100" dirty="0" err="1">
                <a:ea typeface="+mn-lt"/>
                <a:cs typeface="+mn-lt"/>
              </a:rPr>
              <a:t>última</a:t>
            </a:r>
            <a:r>
              <a:rPr lang="en-US" sz="1100" dirty="0">
                <a:ea typeface="+mn-lt"/>
                <a:cs typeface="+mn-lt"/>
              </a:rPr>
              <a:t> hora, </a:t>
            </a:r>
            <a:r>
              <a:rPr lang="en-US" sz="1100" dirty="0" err="1">
                <a:ea typeface="+mn-lt"/>
                <a:cs typeface="+mn-lt"/>
              </a:rPr>
              <a:t>sobrecarregando</a:t>
            </a:r>
            <a:r>
              <a:rPr lang="en-US" sz="1100" dirty="0">
                <a:ea typeface="+mn-lt"/>
                <a:cs typeface="+mn-lt"/>
              </a:rPr>
              <a:t> o </a:t>
            </a:r>
            <a:r>
              <a:rPr lang="en-US" sz="1100" dirty="0" err="1">
                <a:ea typeface="+mn-lt"/>
                <a:cs typeface="+mn-lt"/>
              </a:rPr>
              <a:t>grupo</a:t>
            </a:r>
            <a:r>
              <a:rPr lang="en-US" sz="1100" dirty="0">
                <a:ea typeface="+mn-lt"/>
                <a:cs typeface="+mn-lt"/>
              </a:rPr>
              <a:t>  -&gt; </a:t>
            </a:r>
            <a:r>
              <a:rPr lang="en-US" sz="1100" dirty="0" err="1">
                <a:ea typeface="+mn-lt"/>
                <a:cs typeface="+mn-lt"/>
              </a:rPr>
              <a:t>seguir</a:t>
            </a:r>
            <a:r>
              <a:rPr lang="en-US" sz="1100" dirty="0">
                <a:ea typeface="+mn-lt"/>
                <a:cs typeface="+mn-lt"/>
              </a:rPr>
              <a:t> as </a:t>
            </a:r>
            <a:r>
              <a:rPr lang="en-US" sz="1100" dirty="0" err="1">
                <a:ea typeface="+mn-lt"/>
                <a:cs typeface="+mn-lt"/>
              </a:rPr>
              <a:t>metas</a:t>
            </a:r>
            <a:r>
              <a:rPr lang="en-US" sz="1100" dirty="0">
                <a:ea typeface="+mn-lt"/>
                <a:cs typeface="+mn-lt"/>
              </a:rPr>
              <a:t> de </a:t>
            </a:r>
            <a:r>
              <a:rPr lang="en-US" sz="1100" dirty="0" err="1">
                <a:ea typeface="+mn-lt"/>
                <a:cs typeface="+mn-lt"/>
              </a:rPr>
              <a:t>prazo</a:t>
            </a:r>
            <a:r>
              <a:rPr lang="en-US" sz="1100" dirty="0">
                <a:ea typeface="+mn-lt"/>
                <a:cs typeface="+mn-lt"/>
              </a:rPr>
              <a:t> a </a:t>
            </a:r>
            <a:r>
              <a:rPr lang="en-US" sz="1100" dirty="0" err="1">
                <a:ea typeface="+mn-lt"/>
                <a:cs typeface="+mn-lt"/>
              </a:rPr>
              <a:t>risca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sobrar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mais</a:t>
            </a:r>
            <a:r>
              <a:rPr lang="en-US" sz="1100" dirty="0">
                <a:ea typeface="+mn-lt"/>
                <a:cs typeface="+mn-lt"/>
              </a:rPr>
              <a:t> tempo para </a:t>
            </a:r>
            <a:r>
              <a:rPr lang="en-US" sz="1100" dirty="0" err="1">
                <a:ea typeface="+mn-lt"/>
                <a:cs typeface="+mn-lt"/>
              </a:rPr>
              <a:t>aperfeiçoar</a:t>
            </a:r>
            <a:r>
              <a:rPr lang="en-US" sz="1100" dirty="0">
                <a:ea typeface="+mn-lt"/>
                <a:cs typeface="+mn-lt"/>
              </a:rPr>
              <a:t> o </a:t>
            </a:r>
            <a:r>
              <a:rPr lang="en-US" sz="1100" dirty="0" err="1">
                <a:ea typeface="+mn-lt"/>
                <a:cs typeface="+mn-lt"/>
              </a:rPr>
              <a:t>projeto</a:t>
            </a:r>
            <a:endParaRPr lang="en-US" sz="1100" dirty="0"/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BD1F02C-CB61-4066-8E10-ADD5A9AB992E}"/>
              </a:ext>
            </a:extLst>
          </p:cNvPr>
          <p:cNvSpPr txBox="1"/>
          <p:nvPr/>
        </p:nvSpPr>
        <p:spPr>
          <a:xfrm>
            <a:off x="5616105" y="3911013"/>
            <a:ext cx="2254082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ea typeface="+mn-lt"/>
                <a:cs typeface="+mn-lt"/>
              </a:rPr>
              <a:t>Estender</a:t>
            </a:r>
            <a:r>
              <a:rPr lang="en-US" sz="1100" dirty="0">
                <a:ea typeface="+mn-lt"/>
                <a:cs typeface="+mn-lt"/>
              </a:rPr>
              <a:t> o tempo de </a:t>
            </a:r>
            <a:r>
              <a:rPr lang="en-US" sz="1100" dirty="0" err="1">
                <a:ea typeface="+mn-lt"/>
                <a:cs typeface="+mn-lt"/>
              </a:rPr>
              <a:t>prazo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finalizar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tarefas</a:t>
            </a:r>
            <a:r>
              <a:rPr lang="en-US" sz="1100" dirty="0">
                <a:ea typeface="+mn-lt"/>
                <a:cs typeface="+mn-lt"/>
              </a:rPr>
              <a:t> que </a:t>
            </a:r>
            <a:r>
              <a:rPr lang="en-US" sz="1100" dirty="0" err="1">
                <a:ea typeface="+mn-lt"/>
                <a:cs typeface="+mn-lt"/>
              </a:rPr>
              <a:t>queríamos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ter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feito</a:t>
            </a:r>
            <a:r>
              <a:rPr lang="en-US" sz="1100" dirty="0">
                <a:ea typeface="+mn-lt"/>
                <a:cs typeface="+mn-lt"/>
              </a:rPr>
              <a:t> antes  -&gt; </a:t>
            </a:r>
            <a:r>
              <a:rPr lang="en-US" sz="1100" dirty="0" err="1">
                <a:ea typeface="+mn-lt"/>
                <a:cs typeface="+mn-lt"/>
              </a:rPr>
              <a:t>Procurar</a:t>
            </a:r>
            <a:r>
              <a:rPr lang="en-US" sz="1100" dirty="0">
                <a:ea typeface="+mn-lt"/>
                <a:cs typeface="+mn-lt"/>
              </a:rPr>
              <a:t> ser </a:t>
            </a:r>
            <a:r>
              <a:rPr lang="en-US" sz="1100" dirty="0" err="1">
                <a:ea typeface="+mn-lt"/>
                <a:cs typeface="+mn-lt"/>
              </a:rPr>
              <a:t>mais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acertivo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na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definição</a:t>
            </a:r>
            <a:r>
              <a:rPr lang="en-US" sz="1100" dirty="0">
                <a:ea typeface="+mn-lt"/>
                <a:cs typeface="+mn-lt"/>
              </a:rPr>
              <a:t> e </a:t>
            </a:r>
            <a:r>
              <a:rPr lang="en-US" sz="1100" dirty="0" err="1">
                <a:ea typeface="+mn-lt"/>
                <a:cs typeface="+mn-lt"/>
              </a:rPr>
              <a:t>cumprimento</a:t>
            </a:r>
            <a:r>
              <a:rPr lang="en-US" sz="1100" dirty="0">
                <a:ea typeface="+mn-lt"/>
                <a:cs typeface="+mn-lt"/>
              </a:rPr>
              <a:t> dos </a:t>
            </a:r>
            <a:r>
              <a:rPr lang="en-US" sz="1100" dirty="0" err="1">
                <a:ea typeface="+mn-lt"/>
                <a:cs typeface="+mn-lt"/>
              </a:rPr>
              <a:t>prazos</a:t>
            </a:r>
            <a:r>
              <a:rPr lang="en-US" sz="1100" dirty="0">
                <a:ea typeface="+mn-lt"/>
                <a:cs typeface="+mn-lt"/>
              </a:rPr>
              <a:t> </a:t>
            </a:r>
            <a:endParaRPr lang="en-US" sz="1100" dirty="0"/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C5F9C1FD-F53F-4D22-8810-2E4DF2F2A93A}"/>
              </a:ext>
            </a:extLst>
          </p:cNvPr>
          <p:cNvCxnSpPr/>
          <p:nvPr/>
        </p:nvCxnSpPr>
        <p:spPr>
          <a:xfrm>
            <a:off x="8002207" y="3984295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7B294412-E4BA-4486-872E-1790491546D7}"/>
              </a:ext>
            </a:extLst>
          </p:cNvPr>
          <p:cNvCxnSpPr/>
          <p:nvPr/>
        </p:nvCxnSpPr>
        <p:spPr>
          <a:xfrm>
            <a:off x="8002207" y="2626359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1DE87069-D2DB-416F-80B8-F233BAD24D6D}"/>
              </a:ext>
            </a:extLst>
          </p:cNvPr>
          <p:cNvCxnSpPr/>
          <p:nvPr/>
        </p:nvCxnSpPr>
        <p:spPr>
          <a:xfrm>
            <a:off x="7952926" y="5488240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654FC02-9B77-47E5-A162-8309A4A3193E}"/>
              </a:ext>
            </a:extLst>
          </p:cNvPr>
          <p:cNvSpPr txBox="1"/>
          <p:nvPr/>
        </p:nvSpPr>
        <p:spPr>
          <a:xfrm>
            <a:off x="7995135" y="2486023"/>
            <a:ext cx="341375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Muitas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coisas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ficaram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claras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fazer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esperar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professores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passarem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porque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pesquisar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parecer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muito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complexo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 que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realmente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é 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conversar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professores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principalmente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 com o de PI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entender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que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realmente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ele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esta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esperando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8275A0D-F01C-4DDC-A272-8A7945E308E9}"/>
              </a:ext>
            </a:extLst>
          </p:cNvPr>
          <p:cNvSpPr txBox="1"/>
          <p:nvPr/>
        </p:nvSpPr>
        <p:spPr>
          <a:xfrm>
            <a:off x="8227742" y="3963331"/>
            <a:ext cx="28716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Ter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deixado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entregáveis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importantes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último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assim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quebrado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planejamento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planejar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validação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consistente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professores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60384BDD-80D6-49A5-9733-78DFF593A4AB}"/>
              </a:ext>
            </a:extLst>
          </p:cNvPr>
          <p:cNvSpPr txBox="1"/>
          <p:nvPr/>
        </p:nvSpPr>
        <p:spPr>
          <a:xfrm>
            <a:off x="8016274" y="5361639"/>
            <a:ext cx="3143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meio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dificuldades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grupo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se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reuniu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supri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-las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conseguindo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assim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cumprir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prazo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final </a:t>
            </a: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Todos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fazerem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nosso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cliente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40" name="Flowchart: Connector 7">
            <a:extLst>
              <a:ext uri="{FF2B5EF4-FFF2-40B4-BE49-F238E27FC236}">
                <a16:creationId xmlns:a16="http://schemas.microsoft.com/office/drawing/2014/main" id="{67B39DA0-F8B0-47E7-BE68-E690B04F5B38}"/>
              </a:ext>
            </a:extLst>
          </p:cNvPr>
          <p:cNvSpPr/>
          <p:nvPr/>
        </p:nvSpPr>
        <p:spPr>
          <a:xfrm>
            <a:off x="3071538" y="1170181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1" name="Flowchart: Connector 8">
            <a:extLst>
              <a:ext uri="{FF2B5EF4-FFF2-40B4-BE49-F238E27FC236}">
                <a16:creationId xmlns:a16="http://schemas.microsoft.com/office/drawing/2014/main" id="{B2DD396C-2C44-4E9E-B639-EA3FE1D46511}"/>
              </a:ext>
            </a:extLst>
          </p:cNvPr>
          <p:cNvSpPr/>
          <p:nvPr/>
        </p:nvSpPr>
        <p:spPr>
          <a:xfrm>
            <a:off x="6201092" y="1119500"/>
            <a:ext cx="1207698" cy="126520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2" name="Flowchart: Connector 9">
            <a:extLst>
              <a:ext uri="{FF2B5EF4-FFF2-40B4-BE49-F238E27FC236}">
                <a16:creationId xmlns:a16="http://schemas.microsoft.com/office/drawing/2014/main" id="{2ADFDDF1-1841-465C-B692-4C341DA32E8C}"/>
              </a:ext>
            </a:extLst>
          </p:cNvPr>
          <p:cNvSpPr/>
          <p:nvPr/>
        </p:nvSpPr>
        <p:spPr>
          <a:xfrm>
            <a:off x="9330647" y="1110776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97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Conclusão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B6149-C654-4A6B-9081-2683470DA3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2DE91-B25D-4615-A25E-4B8BC2B161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9E2E9-C0F8-4386-A639-B7B218A6B5BF}"/>
              </a:ext>
            </a:extLst>
          </p:cNvPr>
          <p:cNvSpPr txBox="1"/>
          <p:nvPr/>
        </p:nvSpPr>
        <p:spPr>
          <a:xfrm>
            <a:off x="660400" y="2668210"/>
            <a:ext cx="65773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Esquipe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reforçado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/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melhoria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.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entrosamento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Organização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gestão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tempo,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considerando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o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estágio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+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faculdade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produtividade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do time;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Melhorar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a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metodologia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ágil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rgbClr val="FFFFFF"/>
              </a:solidFill>
              <a:latin typeface="Century Gothic" panose="020B0502020202020204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</p:txBody>
      </p:sp>
      <p:pic>
        <p:nvPicPr>
          <p:cNvPr id="8" name="Picture 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DB02DA3F-0059-4960-9F5B-57F56353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7" y="2105781"/>
            <a:ext cx="4521199" cy="452119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0C6883C-58AC-45F4-A367-CBD99124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5761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Obrigado!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3A994D99-197C-4DAC-AC61-00CA6D249B54}"/>
              </a:ext>
            </a:extLst>
          </p:cNvPr>
          <p:cNvSpPr/>
          <p:nvPr/>
        </p:nvSpPr>
        <p:spPr>
          <a:xfrm>
            <a:off x="-1" y="1862666"/>
            <a:ext cx="12192000" cy="500238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ea typeface="+mn-lt"/>
                <a:cs typeface="+mn-lt"/>
              </a:rPr>
              <a:t>   </a:t>
            </a:r>
            <a:r>
              <a:rPr lang="pt-BR" sz="3200">
                <a:ea typeface="+mn-lt"/>
                <a:cs typeface="+mn-lt"/>
              </a:rPr>
              <a:t> Cristian Alexandre - 01212006 </a:t>
            </a:r>
            <a:endParaRPr lang="en-US" sz="3200"/>
          </a:p>
          <a:p>
            <a:pPr algn="ctr"/>
            <a:r>
              <a:rPr lang="pt-BR" sz="3200">
                <a:ea typeface="+mn-lt"/>
                <a:cs typeface="+mn-lt"/>
              </a:rPr>
              <a:t>    </a:t>
            </a:r>
            <a:r>
              <a:rPr lang="pt-BR" sz="3200" err="1">
                <a:ea typeface="+mn-lt"/>
                <a:cs typeface="+mn-lt"/>
              </a:rPr>
              <a:t>Donilo</a:t>
            </a:r>
            <a:r>
              <a:rPr lang="pt-BR" sz="3200">
                <a:ea typeface="+mn-lt"/>
                <a:cs typeface="+mn-lt"/>
              </a:rPr>
              <a:t> Jordão - 01212008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Gustavo Volpe - 01212101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João Pedro - 01212104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Julia Dias - 01212126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Letícia Costa - 01212180</a:t>
            </a:r>
            <a:endParaRPr lang="pt-BR" sz="320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D8664BBF-C631-4780-959B-377C180D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80" y="545476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Contextualização</a:t>
            </a:r>
            <a:endParaRPr lang="en-US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CECC3-2626-4789-9D82-B7FF7A7571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318A-F815-4E36-B8FB-A35706BA3B2D}"/>
              </a:ext>
            </a:extLst>
          </p:cNvPr>
          <p:cNvSpPr txBox="1"/>
          <p:nvPr/>
        </p:nvSpPr>
        <p:spPr>
          <a:xfrm>
            <a:off x="257906" y="2348912"/>
            <a:ext cx="7002339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Com o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avanço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tecnologia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é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cada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vez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comum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humano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ser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subistituido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automação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tendência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é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lide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com '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caixa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',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sendo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venda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produtos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direto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com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interação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cliente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seja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subistituida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robôs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ou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Com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isso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faz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-se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necessártio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algum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monitoramento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em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seu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hardware/software  para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evitar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prejuizos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financeiros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problemas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poderam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ocorrer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A Totem System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ajudam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nossos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clients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na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com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clareza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.</a:t>
            </a:r>
            <a:endParaRPr lang="en-US" sz="16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8A5661A-42EF-4B43-96FB-A7C483C61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2050" name="Picture 2" descr="Créditos do Bilhete Único de SP podem ser pagos com PIX em máquinas de  recarga da Prodata no Metrô » Diário do Transporte">
            <a:extLst>
              <a:ext uri="{FF2B5EF4-FFF2-40B4-BE49-F238E27FC236}">
                <a16:creationId xmlns:a16="http://schemas.microsoft.com/office/drawing/2014/main" id="{7442B891-CCA5-4BEB-8CE6-7ACBBE74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0" y="2988197"/>
            <a:ext cx="4444074" cy="2543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850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14378"/>
            <a:ext cx="12192000" cy="6841996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 dirty="0"/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9630B9E4-2C9E-4926-A067-C8F853045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77951"/>
            <a:ext cx="1127239" cy="11272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59FDAC-15AD-4C24-BFB2-1121E09B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6" y="1169031"/>
            <a:ext cx="9941168" cy="5591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5AE9D6-6A01-44D5-9DD5-580FA2B7C94F}"/>
              </a:ext>
            </a:extLst>
          </p:cNvPr>
          <p:cNvSpPr txBox="1"/>
          <p:nvPr/>
        </p:nvSpPr>
        <p:spPr>
          <a:xfrm>
            <a:off x="1770184" y="474193"/>
            <a:ext cx="897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Biome Light" panose="020B0303030204020804" pitchFamily="34" charset="0"/>
                <a:cs typeface="Biome Light" panose="020B0303030204020804" pitchFamily="34" charset="0"/>
              </a:rPr>
              <a:t>Mapa do problema</a:t>
            </a:r>
          </a:p>
        </p:txBody>
      </p:sp>
    </p:spTree>
    <p:extLst>
      <p:ext uri="{BB962C8B-B14F-4D97-AF65-F5344CB8AC3E}">
        <p14:creationId xmlns:p14="http://schemas.microsoft.com/office/powerpoint/2010/main" val="2204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Nossa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C818-7E32-4E5F-9DEF-1CF0F4DD6866}"/>
              </a:ext>
            </a:extLst>
          </p:cNvPr>
          <p:cNvSpPr txBox="1"/>
          <p:nvPr/>
        </p:nvSpPr>
        <p:spPr>
          <a:xfrm>
            <a:off x="402521" y="2360808"/>
            <a:ext cx="6560987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Através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nossa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aplicação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capturar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dados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computadores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totens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autoatendimento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bilhete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metrô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;</a:t>
            </a:r>
            <a:endParaRPr lang="en-US" sz="2000" dirty="0">
              <a:solidFill>
                <a:schemeClr val="bg1"/>
              </a:solidFill>
              <a:latin typeface="Biome Light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Tratar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dados 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apresentar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plataforma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de forma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gráfica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e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fácil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entendimento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para 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Possibilitar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que 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Administrador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consiga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precisa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ágil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junto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Suporte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just"/>
            <a:endParaRPr lang="en-US" dirty="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AA41A432-C520-4CED-983B-EF665D8D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1026" name="Picture 2" descr="Solução de problemas - ícones de diversos grátis">
            <a:extLst>
              <a:ext uri="{FF2B5EF4-FFF2-40B4-BE49-F238E27FC236}">
                <a16:creationId xmlns:a16="http://schemas.microsoft.com/office/drawing/2014/main" id="{E2ACEA84-CD9E-42D5-8C4C-496A8AE6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32" y="2360808"/>
            <a:ext cx="3885247" cy="38852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8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err="1">
                <a:latin typeface="Biome Light"/>
                <a:cs typeface="Biome Light"/>
              </a:rPr>
              <a:t>Story</a:t>
            </a:r>
            <a:r>
              <a:rPr lang="pt-BR" sz="8000">
                <a:latin typeface="Biome Light"/>
                <a:cs typeface="Biome Light"/>
              </a:rPr>
              <a:t> Board</a:t>
            </a:r>
            <a:r>
              <a:rPr lang="pt-BR" sz="6000">
                <a:latin typeface="Biome Light"/>
                <a:cs typeface="Biome Light"/>
              </a:rPr>
              <a:t> 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70A053CA-2667-4FE7-8EF6-E15B7F41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11" y="5699186"/>
            <a:ext cx="1157189" cy="11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2000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14FD64-D3B1-49A2-9F59-430D328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76" y="210750"/>
            <a:ext cx="5545524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CDBD776C-647E-41D7-98EE-51A6F568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750"/>
            <a:ext cx="5175825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AC83DFE-E245-4655-96BB-C5EAFBBC1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6" y="2891130"/>
            <a:ext cx="5545524" cy="30718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5ECA505-033F-47DA-844B-1EB27F404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912049"/>
            <a:ext cx="5175825" cy="30509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1C3ACC43-06F3-4231-A01A-964A79DF8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847" y="524401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-80529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B30FDA0-35E1-4CF8-93B5-38E2BD9F5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764" y="5323257"/>
            <a:ext cx="1326001" cy="132600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EE1B055-6EE5-4373-8FA1-EB4A392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3" y="138662"/>
            <a:ext cx="5088876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5ECA1EC-3651-474C-8005-EAD5F140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438" y="138134"/>
            <a:ext cx="5385685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F5F094-B695-4571-AA7A-327AD1567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48" y="3067714"/>
            <a:ext cx="5056412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877CCDC-0AF1-4D18-82B2-CCB081B14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438" y="3066660"/>
            <a:ext cx="5385685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74259341-AE2F-4FC8-AE88-1F4CFED19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11" name="Picture 2" descr="Icon&#10;&#10;Description automatically generated">
            <a:extLst>
              <a:ext uri="{FF2B5EF4-FFF2-40B4-BE49-F238E27FC236}">
                <a16:creationId xmlns:a16="http://schemas.microsoft.com/office/drawing/2014/main" id="{935256D5-914D-4C6B-B424-435E95CB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7" y="258602"/>
            <a:ext cx="5509322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DDE70E-DEFE-4923-8BDD-AFC9DE38D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13" y="258602"/>
            <a:ext cx="5305760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CAEA49-C42A-46BE-AB68-CF262DE7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7" y="3359137"/>
            <a:ext cx="5504290" cy="30365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A0F84C-174F-4D29-B825-64900222317B}"/>
              </a:ext>
            </a:extLst>
          </p:cNvPr>
          <p:cNvSpPr/>
          <p:nvPr/>
        </p:nvSpPr>
        <p:spPr>
          <a:xfrm>
            <a:off x="6201612" y="3359137"/>
            <a:ext cx="5305760" cy="30365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Fim!</a:t>
            </a:r>
          </a:p>
        </p:txBody>
      </p:sp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9AC09C75-200E-47FE-AF4B-898D1EEE7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2953</TotalTime>
  <Words>772</Words>
  <Application>Microsoft Office PowerPoint</Application>
  <PresentationFormat>Widescreen</PresentationFormat>
  <Paragraphs>94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Arial</vt:lpstr>
      <vt:lpstr>Arial,Sans-Serif</vt:lpstr>
      <vt:lpstr>Biome Light</vt:lpstr>
      <vt:lpstr>Calibri</vt:lpstr>
      <vt:lpstr>Century Gothic</vt:lpstr>
      <vt:lpstr>Lastica</vt:lpstr>
      <vt:lpstr>Wingdings 2</vt:lpstr>
      <vt:lpstr>Citável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NASCIMENTO COSTA</dc:creator>
  <cp:lastModifiedBy>LETÍCIA NASCIMENTO COSTA</cp:lastModifiedBy>
  <cp:revision>300</cp:revision>
  <dcterms:created xsi:type="dcterms:W3CDTF">2022-03-14T20:43:21Z</dcterms:created>
  <dcterms:modified xsi:type="dcterms:W3CDTF">2022-04-26T16:50:47Z</dcterms:modified>
</cp:coreProperties>
</file>